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5992" r:id="rId2"/>
    <p:sldId id="817" r:id="rId3"/>
    <p:sldId id="5986" r:id="rId4"/>
    <p:sldId id="5987" r:id="rId5"/>
    <p:sldId id="5988" r:id="rId6"/>
    <p:sldId id="5989" r:id="rId7"/>
    <p:sldId id="261" r:id="rId8"/>
    <p:sldId id="5990" r:id="rId9"/>
    <p:sldId id="599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4" d="100"/>
          <a:sy n="64" d="100"/>
        </p:scale>
        <p:origin x="3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B6BC7-7281-49F5-9A3B-FEF5874D3DB4}" type="datetimeFigureOut">
              <a:rPr lang="en-GB" smtClean="0"/>
              <a:t>24/09/2021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14DE3-C67A-4454-83B0-AAAF27334B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227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757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33428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2802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5821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2169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1822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59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352373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7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49133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5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444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76506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73110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3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5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67371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5072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87864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1306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039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32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2177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2535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75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936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243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85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484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42988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651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944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379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5365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3878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529938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0582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01847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673965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662600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23005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85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5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24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49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063" indent="-304785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160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4407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2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8566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40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hearea.org/area-research-agenda/opportunities-for-ar-cloud-technologies-in-enterprise/" TargetMode="External"/><Relationship Id="rId2" Type="http://schemas.openxmlformats.org/officeDocument/2006/relationships/hyperlink" Target="https://thearea.org/using-3d-and-world-mapping-standards-to-streamline-ar-experience-production/" TargetMode="Externa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thearea.org/area-research-agenda/informing-ar-users-about-hazards-in-proximity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655443" y="1142167"/>
            <a:ext cx="5009323" cy="112129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Category: Technology Maturity Assessment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EAA580-1BD9-D947-AAE6-27B491D2DDEF}"/>
              </a:ext>
            </a:extLst>
          </p:cNvPr>
          <p:cNvSpPr txBox="1"/>
          <p:nvPr/>
        </p:nvSpPr>
        <p:spPr>
          <a:xfrm>
            <a:off x="7011743" y="2729445"/>
            <a:ext cx="4653023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Most Relevant Research Agenda Topics: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2"/>
              </a:rPr>
              <a:t>https://thearea.org/using-3d-and-world-mapping-standards-to-streamline-ar-experience-production/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3"/>
              </a:rPr>
              <a:t>https://thearea.org/area-research-agenda/opportunities-for-ar-cloud-technologies-in-enterprise/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  <a:hlinkClick r:id="rId4"/>
              </a:rPr>
              <a:t>https://thearea.org/area-research-agenda/informing-ar-users-about-hazards-in-proximity/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324EF26-A50A-9A4A-9B0B-561A26A6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373" y="1702813"/>
            <a:ext cx="5597986" cy="3599948"/>
          </a:xfrm>
        </p:spPr>
        <p:txBody>
          <a:bodyPr/>
          <a:lstStyle/>
          <a:p>
            <a: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  <a:t>3D Mapping </a:t>
            </a:r>
            <a:b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</a:br>
            <a: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  <a:t>of Industrial Environments </a:t>
            </a:r>
            <a:b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</a:br>
            <a:r>
              <a:rPr lang="en-US" sz="4800" b="1" spc="-200" dirty="0">
                <a:solidFill>
                  <a:prstClr val="white"/>
                </a:solidFill>
                <a:latin typeface="Calibri"/>
                <a:cs typeface="Cambria"/>
              </a:rPr>
              <a:t>for 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67ED9-DE4C-D14C-AD3F-31D3DA500B5F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2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3964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C06614-11BE-3B4D-AA09-A4D8AE51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altLang="en-US" sz="1333" b="0" i="0" u="none" strike="noStrike" kern="1200" cap="none" spc="0" normalizeH="0" baseline="0" noProof="0" smtClean="0">
                <a:ln>
                  <a:noFill/>
                </a:ln>
                <a:solidFill>
                  <a:srgbClr val="064C58"/>
                </a:solidFill>
                <a:effectLst/>
                <a:uLnTx/>
                <a:uFillTx/>
                <a:latin typeface="Arial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333" b="0" i="0" u="none" strike="noStrike" kern="1200" cap="none" spc="0" normalizeH="0" baseline="0" noProof="0">
              <a:ln>
                <a:noFill/>
              </a:ln>
              <a:solidFill>
                <a:srgbClr val="064C58"/>
              </a:solidFill>
              <a:effectLst/>
              <a:uLnTx/>
              <a:uFillTx/>
              <a:latin typeface="Arial"/>
              <a:ea typeface="ＭＳ Ｐゴシック" charset="0"/>
              <a:cs typeface="ＭＳ Ｐゴシック" charset="0"/>
            </a:endParaRPr>
          </a:p>
        </p:txBody>
      </p:sp>
      <p:pic>
        <p:nvPicPr>
          <p:cNvPr id="1026" name="Picture 2" descr="preencoded.png">
            <a:extLst>
              <a:ext uri="{FF2B5EF4-FFF2-40B4-BE49-F238E27FC236}">
                <a16:creationId xmlns:a16="http://schemas.microsoft.com/office/drawing/2014/main" id="{7EDA2DDA-DA2C-2B40-BC6A-7672E8D2B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2167"/>
            <a:ext cx="12192000" cy="574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7326813-E246-374A-9AE1-70A72F0498DD}"/>
              </a:ext>
            </a:extLst>
          </p:cNvPr>
          <p:cNvSpPr/>
          <p:nvPr/>
        </p:nvSpPr>
        <p:spPr>
          <a:xfrm>
            <a:off x="980828" y="2964906"/>
            <a:ext cx="10830339" cy="7057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5C9BA2-91A7-014E-8BDC-CF3E51DD247C}"/>
              </a:ext>
            </a:extLst>
          </p:cNvPr>
          <p:cNvSpPr/>
          <p:nvPr/>
        </p:nvSpPr>
        <p:spPr>
          <a:xfrm>
            <a:off x="980828" y="4564001"/>
            <a:ext cx="2173357" cy="278296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D0E64B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0DF8-AF2E-5A44-85DB-67AE99793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2CA7B2"/>
                </a:solidFill>
                <a:effectLst/>
                <a:uLnTx/>
                <a:uFillTx/>
                <a:latin typeface="Arial"/>
                <a:cs typeface="+mn-cs"/>
              </a:rPr>
              <a:t>September 23, 2021</a:t>
            </a:r>
          </a:p>
        </p:txBody>
      </p:sp>
      <p:sp>
        <p:nvSpPr>
          <p:cNvPr id="10" name="Title 10">
            <a:extLst>
              <a:ext uri="{FF2B5EF4-FFF2-40B4-BE49-F238E27FC236}">
                <a16:creationId xmlns:a16="http://schemas.microsoft.com/office/drawing/2014/main" id="{25429FBA-F799-0D49-A91D-049E51A47650}"/>
              </a:ext>
            </a:extLst>
          </p:cNvPr>
          <p:cNvSpPr txBox="1">
            <a:spLocks/>
          </p:cNvSpPr>
          <p:nvPr/>
        </p:nvSpPr>
        <p:spPr>
          <a:xfrm>
            <a:off x="980828" y="823783"/>
            <a:ext cx="10827176" cy="8021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1088556" rtl="0" eaLnBrk="1" latinLnBrk="0" hangingPunct="1">
              <a:spcBef>
                <a:spcPct val="0"/>
              </a:spcBef>
              <a:buNone/>
              <a:defRPr kumimoji="1" sz="4000" b="1" kern="1200" cap="all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cs typeface="Cambria"/>
              </a:rPr>
              <a:t>Top Three Think Tank Topics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229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3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Enterprise AR experiences rarely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leverage 3D maps of the environment. As a result, AR content cannot be placed in the spatial context of the user’s work environment and hazards are not part of the full experiences provided to users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Lack of spatial context means that other AR content not originally compiled in an experience, cannot be associated with the environment (e.g. procedures, IOT data, service notes, etc.)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96674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Practical knowledge about the tools and techniques for creating 3D reality maps rapidly (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offline or in-situ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) for use by multiple AR platforms and other tools/use cases is low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940525" y="498134"/>
            <a:ext cx="1063674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Current Situation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906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5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4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826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AR providers and customers are not sufficiently adept when producing/using 3D mapping as part of their deployments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26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They lack the detailed knowledge of technologies to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Choose when/how/with which partners to add 3D mapping to their tool chains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Prepare environments for fast and accurate 3D capture/mapping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652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Integrate reality capture into authoring platforms and feature detection from 3D maps into AR experiences 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4826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There could be much more innovation in commercial reality capture systems (separate from the AR authoring)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6604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7" name="Google Shape;97;p5"/>
          <p:cNvSpPr txBox="1"/>
          <p:nvPr/>
        </p:nvSpPr>
        <p:spPr>
          <a:xfrm>
            <a:off x="768010" y="621285"/>
            <a:ext cx="112571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Problems this Research Would Address</a:t>
            </a:r>
            <a:endParaRPr kumimoji="0" sz="40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239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5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9" name="Google Shape;109;p6"/>
          <p:cNvSpPr txBox="1"/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potential efficiencies can an enterprise gain by including 3D mapping into their overall solution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?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vendors provided solutions that leverage 3D mapping are available and what features do they provide?</a:t>
            </a: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What are the most common outputs of real world capture systems used in enterprises and suitable or designed specifically for AR use?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Where are standards in 2D and 3D (spatial) mapping applicable to the use of real world capture system outputs?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are the existing standard interfaces of a domain-specific engineering pipeline in an industry that is currently seeking to adopt AR?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are the gaps in existing standards and where can future standards focus for highest impacts on reducing costs of AR experience authoring? 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28600" marR="0" lvl="0" indent="-76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black"/>
              </a:buClr>
              <a:buSzPts val="2400"/>
              <a:buFont typeface="Arial"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"/>
          <p:cNvSpPr txBox="1"/>
          <p:nvPr/>
        </p:nvSpPr>
        <p:spPr>
          <a:xfrm>
            <a:off x="768010" y="665855"/>
            <a:ext cx="112571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Possible Questions the Research Would Answer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963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6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2" name="Google Shape;122;p7"/>
          <p:cNvSpPr txBox="1"/>
          <p:nvPr/>
        </p:nvSpPr>
        <p:spPr>
          <a:xfrm>
            <a:off x="838200" y="1583136"/>
            <a:ext cx="10660380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IT groups and enterprise AR project managers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would be better prepared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use real world capture systems as the basis for AR experience authoring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reduce reliance on customized authoring processes and accelerate/streamline the production of AR experiences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Providers of enterprise wearable AR displays and enterprise AR software/platform companies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would be able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participate in the development of extensions of existing standards, or new standards, and/or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To adopt standards identified in this study to lower the risk and costs facing customers seeking to use 3D mapping when introducing AR at scale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3" name="Google Shape;123;p7"/>
          <p:cNvSpPr txBox="1"/>
          <p:nvPr/>
        </p:nvSpPr>
        <p:spPr>
          <a:xfrm>
            <a:off x="838200" y="533980"/>
            <a:ext cx="1047738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Whose problems would be addressed?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60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7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5" name="Google Shape;135;p8"/>
          <p:cNvSpPr txBox="1"/>
          <p:nvPr/>
        </p:nvSpPr>
        <p:spPr>
          <a:xfrm>
            <a:off x="1085097" y="1521730"/>
            <a:ext cx="104811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Perform desk research about commercial 3D real world capture systems currently in use in enterprise environments and document any data formats and standards used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800"/>
              <a:buFont typeface="Calibri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Perform research about available software to leverage 3D spatial data in the enterprise across multiple domains (e.g. manufacturing)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Compare interfaces, models and standards used by the industry (domain) with the inputs and outputs of the real world capture systems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Prepare a gap analysis and set of recommendations for future work in enterprises and standards organizations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36" name="Google Shape;136;p8"/>
          <p:cNvSpPr txBox="1"/>
          <p:nvPr/>
        </p:nvSpPr>
        <p:spPr>
          <a:xfrm>
            <a:off x="951847" y="576118"/>
            <a:ext cx="1041642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How would this research be conducted? 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7061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8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8" name="Google Shape;148;p9"/>
          <p:cNvSpPr txBox="1"/>
          <p:nvPr/>
        </p:nvSpPr>
        <p:spPr>
          <a:xfrm>
            <a:off x="957289" y="1588330"/>
            <a:ext cx="10481100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 annotated table of specifications pertaining to products and technologies in use in 3D mapping systems in use in enterprise today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 annotated table of standards and/or software in use in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multiple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domain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where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enterprises can gain efficiencies from leveraging 3D mapping of the environment in which AR experiences are delivered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Report containing a gap analysis and set of recommendations for future work in enterprises and standards organizations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2800"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Executive summary of findings for public release and a webinar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9" name="Google Shape;149;p9"/>
          <p:cNvSpPr txBox="1"/>
          <p:nvPr/>
        </p:nvSpPr>
        <p:spPr>
          <a:xfrm>
            <a:off x="957289" y="615306"/>
            <a:ext cx="1076367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Deliverables of this Project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3798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"/>
              <a:buNone/>
              <a:tabLst/>
              <a:defRPr/>
            </a:pPr>
            <a:fld id="{00000000-1234-1234-1234-12341234123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Helvetica Neue"/>
                <a:buNone/>
                <a:tabLst/>
                <a:defRPr/>
              </a:pPr>
              <a:t>9</a:t>
            </a:fld>
            <a:endParaRPr kumimoji="0" lang="ja-JP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Deeper insights into how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3D environment mapping can translate into increased efficiency for customers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Deeper insights into the standards/techniques used to capture, store and use 3D maps of the workplace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Insights into the available software for leveraging 3D maps in authoring/management/deployment of AR technology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96674"/>
              </a:buClr>
              <a:buSzPts val="3200"/>
              <a:buFont typeface="Wingdings" pitchFamily="2" charset="2"/>
              <a:buChar char="§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If/when AR experience authoring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can leverage the 3D maps of the workplace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, this will reduce costs, time and errors that are inherent when humans are required to custom engineer AR experiences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62" name="Google Shape;162;p10"/>
          <p:cNvSpPr txBox="1"/>
          <p:nvPr/>
        </p:nvSpPr>
        <p:spPr>
          <a:xfrm>
            <a:off x="838200" y="618549"/>
            <a:ext cx="1088276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674"/>
              </a:buClr>
              <a:buSzPts val="4800"/>
              <a:buFont typeface="Calibri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Benefits to AREA Members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6308885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4D4F92781AB4397104E2839FB0AF2" ma:contentTypeVersion="12" ma:contentTypeDescription="Create a new document." ma:contentTypeScope="" ma:versionID="7a775f408a01da1f5d81fe1853dab100">
  <xsd:schema xmlns:xsd="http://www.w3.org/2001/XMLSchema" xmlns:xs="http://www.w3.org/2001/XMLSchema" xmlns:p="http://schemas.microsoft.com/office/2006/metadata/properties" xmlns:ns2="bc1821b7-a15d-4b65-be36-1e7ea07fcf9d" xmlns:ns3="5f099d92-ba84-4ece-afae-a864f832b265" targetNamespace="http://schemas.microsoft.com/office/2006/metadata/properties" ma:root="true" ma:fieldsID="3421c57f8d71d35719a5c238c7a618db" ns2:_="" ns3:_="">
    <xsd:import namespace="bc1821b7-a15d-4b65-be36-1e7ea07fcf9d"/>
    <xsd:import namespace="5f099d92-ba84-4ece-afae-a864f832b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821b7-a15d-4b65-be36-1e7ea07fcf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99d92-ba84-4ece-afae-a864f832b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0A564D4-905B-446F-86C3-DD8C3048C663}"/>
</file>

<file path=customXml/itemProps2.xml><?xml version="1.0" encoding="utf-8"?>
<ds:datastoreItem xmlns:ds="http://schemas.openxmlformats.org/officeDocument/2006/customXml" ds:itemID="{0BE5A1FE-A54B-4A7C-8A59-350AFA4429C5}"/>
</file>

<file path=customXml/itemProps3.xml><?xml version="1.0" encoding="utf-8"?>
<ds:datastoreItem xmlns:ds="http://schemas.openxmlformats.org/officeDocument/2006/customXml" ds:itemID="{06706669-CC18-4FEF-B686-3C1EFD229A6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773</Words>
  <Application>Microsoft Office PowerPoint</Application>
  <PresentationFormat>Widescreen</PresentationFormat>
  <Paragraphs>60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Helvetica</vt:lpstr>
      <vt:lpstr>Helvetica Neue</vt:lpstr>
      <vt:lpstr>Muli</vt:lpstr>
      <vt:lpstr>Muli Regular</vt:lpstr>
      <vt:lpstr>Myriad Pro</vt:lpstr>
      <vt:lpstr>Verdana</vt:lpstr>
      <vt:lpstr>Wingdings</vt:lpstr>
      <vt:lpstr>Wingdings 2</vt:lpstr>
      <vt:lpstr>Master Slide</vt:lpstr>
      <vt:lpstr>3D Mapping  of Industrial Environments  for 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Mapping  of Industrial Environments  for AR</dc:title>
  <dc:creator>Mark Sage</dc:creator>
  <cp:lastModifiedBy>Mark Sage</cp:lastModifiedBy>
  <cp:revision>1</cp:revision>
  <dcterms:created xsi:type="dcterms:W3CDTF">2021-09-24T08:00:37Z</dcterms:created>
  <dcterms:modified xsi:type="dcterms:W3CDTF">2021-09-24T08:00:59Z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0x0101007164D4F92781AB4397104E2839FB0AF2</vt:lpwstr>
  </property>
</Properties>
</file>